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747" r:id="rId5"/>
    <p:sldId id="930" r:id="rId6"/>
    <p:sldId id="1552" r:id="rId7"/>
    <p:sldId id="1524" r:id="rId8"/>
    <p:sldId id="1539" r:id="rId9"/>
    <p:sldId id="750" r:id="rId10"/>
    <p:sldId id="1538" r:id="rId11"/>
    <p:sldId id="1528" r:id="rId12"/>
    <p:sldId id="1555" r:id="rId13"/>
    <p:sldId id="1554" r:id="rId14"/>
    <p:sldId id="1521" r:id="rId15"/>
    <p:sldId id="1541" r:id="rId16"/>
    <p:sldId id="1537" r:id="rId17"/>
    <p:sldId id="1529" r:id="rId18"/>
    <p:sldId id="1545" r:id="rId19"/>
    <p:sldId id="1546" r:id="rId20"/>
    <p:sldId id="1547" r:id="rId21"/>
    <p:sldId id="1548" r:id="rId22"/>
    <p:sldId id="1530" r:id="rId23"/>
    <p:sldId id="1549" r:id="rId24"/>
    <p:sldId id="1522" r:id="rId25"/>
    <p:sldId id="1553" r:id="rId26"/>
    <p:sldId id="1540" r:id="rId27"/>
    <p:sldId id="2715" r:id="rId28"/>
  </p:sldIdLst>
  <p:sldSz cx="9144000" cy="6858000" type="screen4x3"/>
  <p:notesSz cx="6797675" cy="98726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60"/>
    <a:srgbClr val="1B83F5"/>
    <a:srgbClr val="005B82"/>
    <a:srgbClr val="CDF0FF"/>
    <a:srgbClr val="19B8FF"/>
    <a:srgbClr val="93C01F"/>
    <a:srgbClr val="922826"/>
    <a:srgbClr val="921A6A"/>
    <a:srgbClr val="91C9F2"/>
    <a:srgbClr val="DA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524B8-063F-4E1F-857F-35C71E23D5FF}" v="5" dt="2021-11-09T17:29:55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6" autoAdjust="0"/>
    <p:restoredTop sz="93681" autoAdjust="0"/>
  </p:normalViewPr>
  <p:slideViewPr>
    <p:cSldViewPr>
      <p:cViewPr varScale="1">
        <p:scale>
          <a:sx n="107" d="100"/>
          <a:sy n="107" d="100"/>
        </p:scale>
        <p:origin x="13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6"/>
    </p:cViewPr>
  </p:sorterViewPr>
  <p:notesViewPr>
    <p:cSldViewPr>
      <p:cViewPr varScale="1">
        <p:scale>
          <a:sx n="82" d="100"/>
          <a:sy n="82" d="100"/>
        </p:scale>
        <p:origin x="-3168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Schönquist Tobiasen" userId="500440ac-8ed9-4c8a-a4f9-5389f78612ce" providerId="ADAL" clId="{39E524B8-063F-4E1F-857F-35C71E23D5FF}"/>
    <pc:docChg chg="custSel addSld delSld modSld sldOrd">
      <pc:chgData name="Mette Schönquist Tobiasen" userId="500440ac-8ed9-4c8a-a4f9-5389f78612ce" providerId="ADAL" clId="{39E524B8-063F-4E1F-857F-35C71E23D5FF}" dt="2021-11-09T17:29:59.692" v="75" actId="47"/>
      <pc:docMkLst>
        <pc:docMk/>
      </pc:docMkLst>
      <pc:sldChg chg="delSp modSp mod delAnim">
        <pc:chgData name="Mette Schönquist Tobiasen" userId="500440ac-8ed9-4c8a-a4f9-5389f78612ce" providerId="ADAL" clId="{39E524B8-063F-4E1F-857F-35C71E23D5FF}" dt="2021-11-09T17:16:58.220" v="56" actId="21"/>
        <pc:sldMkLst>
          <pc:docMk/>
          <pc:sldMk cId="2527279061" sldId="930"/>
        </pc:sldMkLst>
        <pc:picChg chg="del">
          <ac:chgData name="Mette Schönquist Tobiasen" userId="500440ac-8ed9-4c8a-a4f9-5389f78612ce" providerId="ADAL" clId="{39E524B8-063F-4E1F-857F-35C71E23D5FF}" dt="2021-11-09T17:16:58.220" v="56" actId="21"/>
          <ac:picMkLst>
            <pc:docMk/>
            <pc:sldMk cId="2527279061" sldId="930"/>
            <ac:picMk id="81" creationId="{EF099E48-33F8-4E30-B75F-FB1AEFB03736}"/>
          </ac:picMkLst>
        </pc:picChg>
        <pc:cxnChg chg="del mod">
          <ac:chgData name="Mette Schönquist Tobiasen" userId="500440ac-8ed9-4c8a-a4f9-5389f78612ce" providerId="ADAL" clId="{39E524B8-063F-4E1F-857F-35C71E23D5FF}" dt="2021-11-09T17:16:55.591" v="55" actId="478"/>
          <ac:cxnSpMkLst>
            <pc:docMk/>
            <pc:sldMk cId="2527279061" sldId="930"/>
            <ac:cxnSpMk id="8" creationId="{7E6C2A9A-E4F6-441C-803F-2A0C682BF0A6}"/>
          </ac:cxnSpMkLst>
        </pc:cxnChg>
      </pc:sldChg>
      <pc:sldChg chg="modSp mod">
        <pc:chgData name="Mette Schönquist Tobiasen" userId="500440ac-8ed9-4c8a-a4f9-5389f78612ce" providerId="ADAL" clId="{39E524B8-063F-4E1F-857F-35C71E23D5FF}" dt="2021-11-09T15:21:08.694" v="31" actId="6549"/>
        <pc:sldMkLst>
          <pc:docMk/>
          <pc:sldMk cId="3731011983" sldId="1524"/>
        </pc:sldMkLst>
        <pc:spChg chg="mod">
          <ac:chgData name="Mette Schönquist Tobiasen" userId="500440ac-8ed9-4c8a-a4f9-5389f78612ce" providerId="ADAL" clId="{39E524B8-063F-4E1F-857F-35C71E23D5FF}" dt="2021-11-09T15:21:08.694" v="31" actId="6549"/>
          <ac:spMkLst>
            <pc:docMk/>
            <pc:sldMk cId="3731011983" sldId="1524"/>
            <ac:spMk id="3" creationId="{2A451048-40A9-43F0-BBBB-A80C6E5AEE85}"/>
          </ac:spMkLst>
        </pc:spChg>
      </pc:sldChg>
      <pc:sldChg chg="modSp mod">
        <pc:chgData name="Mette Schönquist Tobiasen" userId="500440ac-8ed9-4c8a-a4f9-5389f78612ce" providerId="ADAL" clId="{39E524B8-063F-4E1F-857F-35C71E23D5FF}" dt="2021-11-09T16:50:43.808" v="46" actId="20577"/>
        <pc:sldMkLst>
          <pc:docMk/>
          <pc:sldMk cId="300022344" sldId="1537"/>
        </pc:sldMkLst>
        <pc:spChg chg="mod">
          <ac:chgData name="Mette Schönquist Tobiasen" userId="500440ac-8ed9-4c8a-a4f9-5389f78612ce" providerId="ADAL" clId="{39E524B8-063F-4E1F-857F-35C71E23D5FF}" dt="2021-11-09T16:50:43.808" v="46" actId="20577"/>
          <ac:spMkLst>
            <pc:docMk/>
            <pc:sldMk cId="300022344" sldId="1537"/>
            <ac:spMk id="14" creationId="{8235D03D-7CBC-4E73-8FED-2BB935B220BC}"/>
          </ac:spMkLst>
        </pc:spChg>
      </pc:sldChg>
      <pc:sldChg chg="ord">
        <pc:chgData name="Mette Schönquist Tobiasen" userId="500440ac-8ed9-4c8a-a4f9-5389f78612ce" providerId="ADAL" clId="{39E524B8-063F-4E1F-857F-35C71E23D5FF}" dt="2021-11-09T15:21:33.453" v="34"/>
        <pc:sldMkLst>
          <pc:docMk/>
          <pc:sldMk cId="1480910329" sldId="1540"/>
        </pc:sldMkLst>
      </pc:sldChg>
      <pc:sldChg chg="modSp mod">
        <pc:chgData name="Mette Schönquist Tobiasen" userId="500440ac-8ed9-4c8a-a4f9-5389f78612ce" providerId="ADAL" clId="{39E524B8-063F-4E1F-857F-35C71E23D5FF}" dt="2021-11-09T17:07:25.653" v="54" actId="20577"/>
        <pc:sldMkLst>
          <pc:docMk/>
          <pc:sldMk cId="1807907242" sldId="1545"/>
        </pc:sldMkLst>
        <pc:spChg chg="mod">
          <ac:chgData name="Mette Schönquist Tobiasen" userId="500440ac-8ed9-4c8a-a4f9-5389f78612ce" providerId="ADAL" clId="{39E524B8-063F-4E1F-857F-35C71E23D5FF}" dt="2021-11-09T17:07:25.653" v="54" actId="20577"/>
          <ac:spMkLst>
            <pc:docMk/>
            <pc:sldMk cId="1807907242" sldId="1545"/>
            <ac:spMk id="7" creationId="{F6B839C6-C52E-4A1D-A7AB-C3431E70FF0B}"/>
          </ac:spMkLst>
        </pc:spChg>
      </pc:sldChg>
      <pc:sldChg chg="modSp mod">
        <pc:chgData name="Mette Schönquist Tobiasen" userId="500440ac-8ed9-4c8a-a4f9-5389f78612ce" providerId="ADAL" clId="{39E524B8-063F-4E1F-857F-35C71E23D5FF}" dt="2021-11-09T17:18:54.197" v="63" actId="20577"/>
        <pc:sldMkLst>
          <pc:docMk/>
          <pc:sldMk cId="3559349422" sldId="1546"/>
        </pc:sldMkLst>
        <pc:spChg chg="mod">
          <ac:chgData name="Mette Schönquist Tobiasen" userId="500440ac-8ed9-4c8a-a4f9-5389f78612ce" providerId="ADAL" clId="{39E524B8-063F-4E1F-857F-35C71E23D5FF}" dt="2021-11-09T17:18:54.197" v="63" actId="20577"/>
          <ac:spMkLst>
            <pc:docMk/>
            <pc:sldMk cId="3559349422" sldId="1546"/>
            <ac:spMk id="7" creationId="{F6B839C6-C52E-4A1D-A7AB-C3431E70FF0B}"/>
          </ac:spMkLst>
        </pc:spChg>
      </pc:sldChg>
      <pc:sldChg chg="modSp mod">
        <pc:chgData name="Mette Schönquist Tobiasen" userId="500440ac-8ed9-4c8a-a4f9-5389f78612ce" providerId="ADAL" clId="{39E524B8-063F-4E1F-857F-35C71E23D5FF}" dt="2021-11-09T17:18:59.623" v="70" actId="20577"/>
        <pc:sldMkLst>
          <pc:docMk/>
          <pc:sldMk cId="4016213777" sldId="1547"/>
        </pc:sldMkLst>
        <pc:spChg chg="mod">
          <ac:chgData name="Mette Schönquist Tobiasen" userId="500440ac-8ed9-4c8a-a4f9-5389f78612ce" providerId="ADAL" clId="{39E524B8-063F-4E1F-857F-35C71E23D5FF}" dt="2021-11-09T17:18:59.623" v="70" actId="20577"/>
          <ac:spMkLst>
            <pc:docMk/>
            <pc:sldMk cId="4016213777" sldId="1547"/>
            <ac:spMk id="7" creationId="{F6B839C6-C52E-4A1D-A7AB-C3431E70FF0B}"/>
          </ac:spMkLst>
        </pc:spChg>
      </pc:sldChg>
      <pc:sldChg chg="del">
        <pc:chgData name="Mette Schönquist Tobiasen" userId="500440ac-8ed9-4c8a-a4f9-5389f78612ce" providerId="ADAL" clId="{39E524B8-063F-4E1F-857F-35C71E23D5FF}" dt="2021-11-09T15:21:27.487" v="32" actId="47"/>
        <pc:sldMkLst>
          <pc:docMk/>
          <pc:sldMk cId="948849064" sldId="1551"/>
        </pc:sldMkLst>
      </pc:sldChg>
      <pc:sldChg chg="add">
        <pc:chgData name="Mette Schönquist Tobiasen" userId="500440ac-8ed9-4c8a-a4f9-5389f78612ce" providerId="ADAL" clId="{39E524B8-063F-4E1F-857F-35C71E23D5FF}" dt="2021-11-09T17:29:55.483" v="74"/>
        <pc:sldMkLst>
          <pc:docMk/>
          <pc:sldMk cId="185377693" sldId="1554"/>
        </pc:sldMkLst>
      </pc:sldChg>
      <pc:sldChg chg="new del">
        <pc:chgData name="Mette Schönquist Tobiasen" userId="500440ac-8ed9-4c8a-a4f9-5389f78612ce" providerId="ADAL" clId="{39E524B8-063F-4E1F-857F-35C71E23D5FF}" dt="2021-11-09T16:21:13.442" v="39" actId="47"/>
        <pc:sldMkLst>
          <pc:docMk/>
          <pc:sldMk cId="1505615430" sldId="1554"/>
        </pc:sldMkLst>
      </pc:sldChg>
      <pc:sldChg chg="add">
        <pc:chgData name="Mette Schönquist Tobiasen" userId="500440ac-8ed9-4c8a-a4f9-5389f78612ce" providerId="ADAL" clId="{39E524B8-063F-4E1F-857F-35C71E23D5FF}" dt="2021-11-09T17:29:55.483" v="74"/>
        <pc:sldMkLst>
          <pc:docMk/>
          <pc:sldMk cId="787522693" sldId="1555"/>
        </pc:sldMkLst>
      </pc:sldChg>
      <pc:sldChg chg="new del">
        <pc:chgData name="Mette Schönquist Tobiasen" userId="500440ac-8ed9-4c8a-a4f9-5389f78612ce" providerId="ADAL" clId="{39E524B8-063F-4E1F-857F-35C71E23D5FF}" dt="2021-11-09T16:21:15.858" v="40" actId="47"/>
        <pc:sldMkLst>
          <pc:docMk/>
          <pc:sldMk cId="1803191203" sldId="1555"/>
        </pc:sldMkLst>
      </pc:sldChg>
      <pc:sldChg chg="modSp add mod modTransition">
        <pc:chgData name="Mette Schönquist Tobiasen" userId="500440ac-8ed9-4c8a-a4f9-5389f78612ce" providerId="ADAL" clId="{39E524B8-063F-4E1F-857F-35C71E23D5FF}" dt="2021-11-09T16:21:08.183" v="38" actId="27636"/>
        <pc:sldMkLst>
          <pc:docMk/>
          <pc:sldMk cId="502319032" sldId="2715"/>
        </pc:sldMkLst>
        <pc:spChg chg="mod">
          <ac:chgData name="Mette Schönquist Tobiasen" userId="500440ac-8ed9-4c8a-a4f9-5389f78612ce" providerId="ADAL" clId="{39E524B8-063F-4E1F-857F-35C71E23D5FF}" dt="2021-11-09T16:21:08.183" v="38" actId="27636"/>
          <ac:spMkLst>
            <pc:docMk/>
            <pc:sldMk cId="502319032" sldId="2715"/>
            <ac:spMk id="2" creationId="{AB45EB7F-6536-475B-B04D-C42FB86796DC}"/>
          </ac:spMkLst>
        </pc:spChg>
      </pc:sldChg>
      <pc:sldChg chg="modSp add del mod modTransition">
        <pc:chgData name="Mette Schönquist Tobiasen" userId="500440ac-8ed9-4c8a-a4f9-5389f78612ce" providerId="ADAL" clId="{39E524B8-063F-4E1F-857F-35C71E23D5FF}" dt="2021-11-09T16:22:44.573" v="43" actId="47"/>
        <pc:sldMkLst>
          <pc:docMk/>
          <pc:sldMk cId="1673557270" sldId="2716"/>
        </pc:sldMkLst>
        <pc:spChg chg="mod">
          <ac:chgData name="Mette Schönquist Tobiasen" userId="500440ac-8ed9-4c8a-a4f9-5389f78612ce" providerId="ADAL" clId="{39E524B8-063F-4E1F-857F-35C71E23D5FF}" dt="2021-11-09T16:22:39.737" v="42" actId="27636"/>
          <ac:spMkLst>
            <pc:docMk/>
            <pc:sldMk cId="1673557270" sldId="2716"/>
            <ac:spMk id="2" creationId="{AB45EB7F-6536-475B-B04D-C42FB86796DC}"/>
          </ac:spMkLst>
        </pc:spChg>
      </pc:sldChg>
      <pc:sldChg chg="addSp delSp modSp new del modAnim">
        <pc:chgData name="Mette Schönquist Tobiasen" userId="500440ac-8ed9-4c8a-a4f9-5389f78612ce" providerId="ADAL" clId="{39E524B8-063F-4E1F-857F-35C71E23D5FF}" dt="2021-11-09T17:29:59.692" v="75" actId="47"/>
        <pc:sldMkLst>
          <pc:docMk/>
          <pc:sldMk cId="2985384574" sldId="2716"/>
        </pc:sldMkLst>
        <pc:picChg chg="add del mod">
          <ac:chgData name="Mette Schönquist Tobiasen" userId="500440ac-8ed9-4c8a-a4f9-5389f78612ce" providerId="ADAL" clId="{39E524B8-063F-4E1F-857F-35C71E23D5FF}" dt="2021-11-09T17:29:43.388" v="73"/>
          <ac:picMkLst>
            <pc:docMk/>
            <pc:sldMk cId="2985384574" sldId="2716"/>
            <ac:picMk id="5" creationId="{87CFF078-BBA9-4030-A99B-8B081A3F425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9AFF4-2401-4A13-B5BD-5B2F3EFFF87E}" type="datetimeFigureOut">
              <a:rPr lang="da-DK" smtClean="0"/>
              <a:t>09-11-2021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EC995-BF4F-44FC-A87B-6ED4691888B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471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Titel 8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Undertitel 9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81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551841" y="6357577"/>
            <a:ext cx="2133600" cy="365125"/>
          </a:xfrm>
          <a:prstGeom prst="rect">
            <a:avLst/>
          </a:prstGeom>
        </p:spPr>
        <p:txBody>
          <a:bodyPr/>
          <a:lstStyle/>
          <a:p>
            <a:fld id="{5ABD4279-C178-4430-84A7-CEAE84742C8F}" type="datetimeFigureOut">
              <a:rPr lang="da-DK" smtClean="0"/>
              <a:t>09-11-2021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2280376" y="636048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005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7545" y="1556795"/>
            <a:ext cx="8219255" cy="460851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765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Titel 8"/>
          <p:cNvSpPr>
            <a:spLocks noGrp="1"/>
          </p:cNvSpPr>
          <p:nvPr>
            <p:ph type="ctrTitle"/>
          </p:nvPr>
        </p:nvSpPr>
        <p:spPr>
          <a:xfrm>
            <a:off x="685800" y="665113"/>
            <a:ext cx="7772400" cy="1470025"/>
          </a:xfrm>
        </p:spPr>
        <p:txBody>
          <a:bodyPr/>
          <a:lstStyle>
            <a:lvl1pPr algn="l">
              <a:defRPr sz="4200" b="1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4" name="Undertitel 9"/>
          <p:cNvSpPr>
            <a:spLocks noGrp="1"/>
          </p:cNvSpPr>
          <p:nvPr>
            <p:ph type="subTitle" idx="1"/>
          </p:nvPr>
        </p:nvSpPr>
        <p:spPr>
          <a:xfrm>
            <a:off x="685800" y="2135138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032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Titel 8"/>
          <p:cNvSpPr>
            <a:spLocks noGrp="1"/>
          </p:cNvSpPr>
          <p:nvPr>
            <p:ph type="ctrTitle"/>
          </p:nvPr>
        </p:nvSpPr>
        <p:spPr>
          <a:xfrm>
            <a:off x="685800" y="1320318"/>
            <a:ext cx="77724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29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280376" y="636048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99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7544" y="1556792"/>
            <a:ext cx="8219255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86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551841" y="6357577"/>
            <a:ext cx="2133600" cy="365125"/>
          </a:xfrm>
          <a:prstGeom prst="rect">
            <a:avLst/>
          </a:prstGeom>
        </p:spPr>
        <p:txBody>
          <a:bodyPr/>
          <a:lstStyle/>
          <a:p>
            <a:fld id="{5ABD4279-C178-4430-84A7-CEAE84742C8F}" type="datetimeFigureOut">
              <a:rPr lang="da-DK" smtClean="0"/>
              <a:t>09-11-2021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280376" y="636048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72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7" y="4406900"/>
            <a:ext cx="709106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403647" y="2906713"/>
            <a:ext cx="709106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551841" y="6357577"/>
            <a:ext cx="2133600" cy="365125"/>
          </a:xfrm>
          <a:prstGeom prst="rect">
            <a:avLst/>
          </a:prstGeom>
        </p:spPr>
        <p:txBody>
          <a:bodyPr/>
          <a:lstStyle/>
          <a:p>
            <a:fld id="{5ABD4279-C178-4430-84A7-CEAE84742C8F}" type="datetimeFigureOut">
              <a:rPr lang="da-DK" smtClean="0"/>
              <a:t>09-11-2021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280376" y="636048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409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619672" y="1600200"/>
            <a:ext cx="342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2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551841" y="6357577"/>
            <a:ext cx="2133600" cy="365125"/>
          </a:xfrm>
          <a:prstGeom prst="rect">
            <a:avLst/>
          </a:prstGeom>
        </p:spPr>
        <p:txBody>
          <a:bodyPr/>
          <a:lstStyle/>
          <a:p>
            <a:fld id="{5ABD4279-C178-4430-84A7-CEAE84742C8F}" type="datetimeFigureOut">
              <a:rPr lang="da-DK" smtClean="0"/>
              <a:t>09-11-2021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2280376" y="636048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51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19672" y="1556792"/>
            <a:ext cx="342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619672" y="2204864"/>
            <a:ext cx="342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292080" y="1556792"/>
            <a:ext cx="342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292080" y="2204864"/>
            <a:ext cx="342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6551841" y="6357577"/>
            <a:ext cx="2133600" cy="365125"/>
          </a:xfrm>
          <a:prstGeom prst="rect">
            <a:avLst/>
          </a:prstGeom>
        </p:spPr>
        <p:txBody>
          <a:bodyPr/>
          <a:lstStyle/>
          <a:p>
            <a:fld id="{5ABD4279-C178-4430-84A7-CEAE84742C8F}" type="datetimeFigureOut">
              <a:rPr lang="da-DK" smtClean="0"/>
              <a:t>09-11-2021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2280376" y="636048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2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7544" y="1600200"/>
            <a:ext cx="821925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04" y="6208508"/>
            <a:ext cx="1112168" cy="4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4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8" r:id="rId4"/>
    <p:sldLayoutId id="2147483661" r:id="rId5"/>
    <p:sldLayoutId id="2147483650" r:id="rId6"/>
    <p:sldLayoutId id="2147483651" r:id="rId7"/>
    <p:sldLayoutId id="2147483652" r:id="rId8"/>
    <p:sldLayoutId id="2147483653" r:id="rId9"/>
    <p:sldLayoutId id="2147483657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lostrupforsyning.dk/fjernvarmetjek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ur, tårn, himmel, udendørs&#10;&#10;Automatisk genereret beskrivelse">
            <a:extLst>
              <a:ext uri="{FF2B5EF4-FFF2-40B4-BE49-F238E27FC236}">
                <a16:creationId xmlns:a16="http://schemas.microsoft.com/office/drawing/2014/main" id="{5C8AB8E8-BF00-485F-B465-4DCB90D515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072" b="6684"/>
          <a:stretch/>
        </p:blipFill>
        <p:spPr>
          <a:xfrm>
            <a:off x="1234" y="0"/>
            <a:ext cx="914276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11560" y="665163"/>
            <a:ext cx="7772400" cy="1470025"/>
          </a:xfrm>
        </p:spPr>
        <p:txBody>
          <a:bodyPr/>
          <a:lstStyle/>
          <a:p>
            <a:r>
              <a:rPr lang="da-DK" dirty="0">
                <a:solidFill>
                  <a:schemeClr val="bg1">
                    <a:lumMod val="95000"/>
                  </a:schemeClr>
                </a:solidFill>
              </a:rPr>
              <a:t>Fjernvarme i Glostrup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4294967295"/>
          </p:nvPr>
        </p:nvSpPr>
        <p:spPr>
          <a:xfrm>
            <a:off x="611560" y="2135188"/>
            <a:ext cx="7086600" cy="1752600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1">
                    <a:lumMod val="95000"/>
                  </a:schemeClr>
                </a:solidFill>
              </a:rPr>
              <a:t>9. november 2021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57A9111-0D98-4E8B-8ED8-333B2E5D6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99" y="5877272"/>
            <a:ext cx="752497" cy="8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CE60F-9584-458C-A0D7-7E6210AA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10" y="260648"/>
            <a:ext cx="7067128" cy="1143000"/>
          </a:xfrm>
        </p:spPr>
        <p:txBody>
          <a:bodyPr/>
          <a:lstStyle/>
          <a:p>
            <a:r>
              <a:rPr lang="da-DK" sz="3600" dirty="0"/>
              <a:t>Hvem og hvornår?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4CBCAFC-A9AA-4D27-911E-13D9C55D6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" t="9401" r="1176" b="6600"/>
          <a:stretch/>
        </p:blipFill>
        <p:spPr>
          <a:xfrm>
            <a:off x="107504" y="1420289"/>
            <a:ext cx="892899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CE60F-9584-458C-A0D7-7E6210AA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10" y="260648"/>
            <a:ext cx="7067128" cy="1143000"/>
          </a:xfrm>
        </p:spPr>
        <p:txBody>
          <a:bodyPr/>
          <a:lstStyle/>
          <a:p>
            <a:r>
              <a:rPr lang="da-DK" sz="3600" dirty="0"/>
              <a:t>Hvem og hvornår?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93F42D-1FAC-4681-BDA2-0595E0F88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05" y="1556792"/>
            <a:ext cx="8117989" cy="1224136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Tjek om du kan få fjernvarme og hvornår på:</a:t>
            </a:r>
          </a:p>
          <a:p>
            <a:endParaRPr lang="da-DK" b="1" dirty="0"/>
          </a:p>
          <a:p>
            <a:pPr marL="0" indent="0" algn="ctr">
              <a:buNone/>
            </a:pPr>
            <a:r>
              <a:rPr lang="da-DK" sz="3200" b="1" dirty="0">
                <a:solidFill>
                  <a:srgbClr val="005B82"/>
                </a:solidFill>
              </a:rPr>
              <a:t>Glostrupforsyning.dk/fjernvarmetjek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18ECBD3-2172-48EA-980A-287830C68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57" b="15215"/>
          <a:stretch/>
        </p:blipFill>
        <p:spPr>
          <a:xfrm>
            <a:off x="513005" y="3472408"/>
            <a:ext cx="811799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FA005EA-0477-4A30-92E7-CE87A0AB9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dirty="0"/>
              <a:t>Hvad koster det? </a:t>
            </a:r>
            <a:br>
              <a:rPr lang="da-DK" sz="4400" dirty="0"/>
            </a:br>
            <a:br>
              <a:rPr lang="da-DK" sz="4400" dirty="0"/>
            </a:br>
            <a:r>
              <a:rPr lang="da-DK" sz="4400" b="0" dirty="0"/>
              <a:t>PLUS og BASIS</a:t>
            </a: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789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C89ED-B945-428B-8F18-B5FA58D5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4942"/>
          </a:xfrm>
        </p:spPr>
        <p:txBody>
          <a:bodyPr anchor="ctr">
            <a:normAutofit/>
          </a:bodyPr>
          <a:lstStyle/>
          <a:p>
            <a:r>
              <a:rPr lang="da-DK" sz="3600" dirty="0"/>
              <a:t>PLUS og BASIS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235D03D-7CBC-4E73-8FED-2BB935B220BC}"/>
              </a:ext>
            </a:extLst>
          </p:cNvPr>
          <p:cNvSpPr txBox="1"/>
          <p:nvPr/>
        </p:nvSpPr>
        <p:spPr>
          <a:xfrm>
            <a:off x="513747" y="2276872"/>
            <a:ext cx="3770221" cy="4278094"/>
          </a:xfrm>
          <a:prstGeom prst="rect">
            <a:avLst/>
          </a:prstGeom>
          <a:solidFill>
            <a:srgbClr val="005B82"/>
          </a:solidFill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chemeClr val="bg1"/>
                </a:solidFill>
                <a:effectLst/>
                <a:latin typeface="+mj-lt"/>
              </a:rPr>
              <a:t>Vi fører fjernvarmen ind i huset.</a:t>
            </a:r>
          </a:p>
          <a:p>
            <a:pPr algn="l" fontAlgn="base"/>
            <a:endParaRPr lang="da-DK" sz="1600" b="0" i="0" dirty="0">
              <a:solidFill>
                <a:schemeClr val="bg1"/>
              </a:solidFill>
              <a:effectLst/>
              <a:latin typeface="+mj-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chemeClr val="bg1"/>
                </a:solidFill>
                <a:effectLst/>
                <a:latin typeface="+mj-lt"/>
              </a:rPr>
              <a:t>Vi installerer en fjernvarmeenhed og slutter den til dit varmeanlæg (radiatorer, varmt vand, gulvvarme).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da-DK" sz="1600" dirty="0">
              <a:solidFill>
                <a:schemeClr val="bg1"/>
              </a:solidFill>
              <a:latin typeface="+mj-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chemeClr val="bg1"/>
                </a:solidFill>
                <a:effectLst/>
                <a:latin typeface="+mj-lt"/>
              </a:rPr>
              <a:t>Vi ejer fjernvarmeenheden, vedligeholder og udskifter til en ny, når den om mange år er udtjent.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da-DK" sz="1600" dirty="0">
              <a:solidFill>
                <a:schemeClr val="bg1"/>
              </a:solidFill>
              <a:latin typeface="+mj-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  <a:latin typeface="+mj-lt"/>
              </a:rPr>
              <a:t>Som PLUS-kunde betaler du et årligt abonnementsbidrag.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da-DK" sz="1600" b="0" i="0" dirty="0">
              <a:solidFill>
                <a:schemeClr val="bg1"/>
              </a:solidFill>
              <a:effectLst/>
              <a:latin typeface="+mj-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  <a:latin typeface="+mj-lt"/>
              </a:rPr>
              <a:t>Som PLUS-kunde er e</a:t>
            </a:r>
            <a:r>
              <a:rPr lang="da-DK" sz="1600" b="0" i="0" dirty="0">
                <a:solidFill>
                  <a:schemeClr val="bg1"/>
                </a:solidFill>
                <a:effectLst/>
                <a:latin typeface="+mj-lt"/>
              </a:rPr>
              <a:t>tableringsomkostningerne en del af dit abonnement, og du betaler derfor 0 kr. ved aftaleindgåelse.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94FAD9EF-773F-46A5-B861-3A05FFFBED2B}"/>
              </a:ext>
            </a:extLst>
          </p:cNvPr>
          <p:cNvSpPr txBox="1"/>
          <p:nvPr/>
        </p:nvSpPr>
        <p:spPr>
          <a:xfrm>
            <a:off x="4644008" y="2276872"/>
            <a:ext cx="3600400" cy="3539430"/>
          </a:xfrm>
          <a:prstGeom prst="rect">
            <a:avLst/>
          </a:prstGeom>
          <a:solidFill>
            <a:srgbClr val="004260"/>
          </a:solidFill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chemeClr val="bg1"/>
                </a:solidFill>
                <a:effectLst/>
                <a:latin typeface="+mj-lt"/>
              </a:rPr>
              <a:t>Vi fører fjernvarmen ind i huset.</a:t>
            </a:r>
          </a:p>
          <a:p>
            <a:pPr algn="l" fontAlgn="base"/>
            <a:endParaRPr lang="da-DK" sz="1600" b="0" i="0" dirty="0">
              <a:solidFill>
                <a:schemeClr val="bg1"/>
              </a:solidFill>
              <a:effectLst/>
              <a:latin typeface="+mj-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da-DK" sz="1600" b="0" i="0" dirty="0">
                <a:solidFill>
                  <a:schemeClr val="bg1"/>
                </a:solidFill>
                <a:effectLst/>
                <a:latin typeface="+mj-lt"/>
              </a:rPr>
              <a:t>Du ejer selv din fjernvarmeenhed. Du får selv et VVS-firma til at udføre resten af arbejdet og betaler for det selv, dvs. nedtagning af gasfyr, køb og installation af fjernvarmeenhed og andre nødvendige installationer samt al vedligehold.</a:t>
            </a:r>
          </a:p>
          <a:p>
            <a:pPr algn="l" fontAlgn="base"/>
            <a:endParaRPr lang="da-DK" sz="1600" b="0" i="0" dirty="0">
              <a:solidFill>
                <a:schemeClr val="bg1"/>
              </a:solidFill>
              <a:effectLst/>
              <a:latin typeface="+mj-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bg1"/>
                </a:solidFill>
                <a:latin typeface="+mj-lt"/>
              </a:rPr>
              <a:t>Som BASIS-kunde betaler du etableringsomkostningerne ved aftaleindgåelse.</a:t>
            </a:r>
            <a:endParaRPr lang="da-DK" sz="16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8CCA84B8-0F7F-43DC-88C3-0AFD50A6EC7B}"/>
              </a:ext>
            </a:extLst>
          </p:cNvPr>
          <p:cNvSpPr txBox="1">
            <a:spLocks/>
          </p:cNvSpPr>
          <p:nvPr/>
        </p:nvSpPr>
        <p:spPr>
          <a:xfrm>
            <a:off x="519190" y="1417638"/>
            <a:ext cx="3764777" cy="7249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700" dirty="0">
                <a:solidFill>
                  <a:srgbClr val="004260"/>
                </a:solidFill>
              </a:rPr>
              <a:t>PLUS</a:t>
            </a:r>
          </a:p>
          <a:p>
            <a:pPr algn="ctr"/>
            <a:r>
              <a:rPr lang="da-DK" sz="1600" b="0" dirty="0">
                <a:solidFill>
                  <a:srgbClr val="004260"/>
                </a:solidFill>
              </a:rPr>
              <a:t>- vi klarer det hele!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B049DBA-57A4-4BEE-AE11-59A91ED193FD}"/>
              </a:ext>
            </a:extLst>
          </p:cNvPr>
          <p:cNvSpPr txBox="1">
            <a:spLocks/>
          </p:cNvSpPr>
          <p:nvPr/>
        </p:nvSpPr>
        <p:spPr>
          <a:xfrm>
            <a:off x="4644008" y="1417638"/>
            <a:ext cx="3600400" cy="7249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2700" dirty="0">
                <a:solidFill>
                  <a:srgbClr val="004260"/>
                </a:solidFill>
              </a:rPr>
              <a:t>BASIS</a:t>
            </a:r>
          </a:p>
          <a:p>
            <a:pPr algn="ctr"/>
            <a:r>
              <a:rPr lang="da-DK" sz="1600" b="0" dirty="0">
                <a:solidFill>
                  <a:srgbClr val="004260"/>
                </a:solidFill>
              </a:rPr>
              <a:t>- du gør det meste selv!</a:t>
            </a:r>
          </a:p>
        </p:txBody>
      </p:sp>
    </p:spTree>
    <p:extLst>
      <p:ext uri="{BB962C8B-B14F-4D97-AF65-F5344CB8AC3E}">
        <p14:creationId xmlns:p14="http://schemas.microsoft.com/office/powerpoint/2010/main" val="3000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C89ED-B945-428B-8F18-B5FA58D5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4942"/>
          </a:xfrm>
        </p:spPr>
        <p:txBody>
          <a:bodyPr anchor="ctr">
            <a:normAutofit/>
          </a:bodyPr>
          <a:lstStyle/>
          <a:p>
            <a:r>
              <a:rPr lang="da-DK" sz="3600" dirty="0"/>
              <a:t>3 cases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94FFAB5F-B7FF-473E-A344-AC8D9904A86F}"/>
              </a:ext>
            </a:extLst>
          </p:cNvPr>
          <p:cNvGrpSpPr/>
          <p:nvPr/>
        </p:nvGrpSpPr>
        <p:grpSpPr>
          <a:xfrm>
            <a:off x="568696" y="2276871"/>
            <a:ext cx="8006608" cy="2376265"/>
            <a:chOff x="496688" y="1844824"/>
            <a:chExt cx="8006608" cy="237626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8331C385-E913-456D-821E-792C7F1EDBF1}"/>
                </a:ext>
              </a:extLst>
            </p:cNvPr>
            <p:cNvGrpSpPr/>
            <p:nvPr/>
          </p:nvGrpSpPr>
          <p:grpSpPr>
            <a:xfrm>
              <a:off x="496688" y="1844824"/>
              <a:ext cx="2448272" cy="2376264"/>
              <a:chOff x="2368896" y="1700808"/>
              <a:chExt cx="2448272" cy="2376264"/>
            </a:xfrm>
          </p:grpSpPr>
          <p:sp>
            <p:nvSpPr>
              <p:cNvPr id="10" name="Pladsholder til indhold 4">
                <a:extLst>
                  <a:ext uri="{FF2B5EF4-FFF2-40B4-BE49-F238E27FC236}">
                    <a16:creationId xmlns:a16="http://schemas.microsoft.com/office/drawing/2014/main" id="{D4E24D8E-3ECA-4BC4-8F4E-4B255468C8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8896" y="2348880"/>
                <a:ext cx="2448272" cy="1728192"/>
              </a:xfrm>
              <a:prstGeom prst="rect">
                <a:avLst/>
              </a:prstGeom>
              <a:solidFill>
                <a:srgbClr val="005B82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endParaRPr lang="da-DK" sz="900" b="1" dirty="0">
                  <a:solidFill>
                    <a:schemeClr val="bg1"/>
                  </a:solidFill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da-DK" sz="1800" b="1" dirty="0">
                    <a:solidFill>
                      <a:schemeClr val="bg1"/>
                    </a:solidFill>
                  </a:rPr>
                  <a:t>Standard hus </a:t>
                </a:r>
              </a:p>
              <a:p>
                <a:pPr marL="0" indent="0" algn="ctr">
                  <a:buFont typeface="Arial" pitchFamily="34" charset="0"/>
                  <a:buNone/>
                </a:pPr>
                <a:endParaRPr lang="da-DK" sz="1800" dirty="0">
                  <a:solidFill>
                    <a:schemeClr val="bg1"/>
                  </a:solidFill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da-DK" sz="1800" dirty="0">
                    <a:solidFill>
                      <a:schemeClr val="bg1"/>
                    </a:solidFill>
                  </a:rPr>
                  <a:t>Årligt gasforbrug:  1.700 m3.</a:t>
                </a:r>
              </a:p>
            </p:txBody>
          </p:sp>
          <p:sp>
            <p:nvSpPr>
              <p:cNvPr id="6" name="Ligebenet trekant 5">
                <a:extLst>
                  <a:ext uri="{FF2B5EF4-FFF2-40B4-BE49-F238E27FC236}">
                    <a16:creationId xmlns:a16="http://schemas.microsoft.com/office/drawing/2014/main" id="{ECEAB892-0B86-4662-9004-818A596BC9CD}"/>
                  </a:ext>
                </a:extLst>
              </p:cNvPr>
              <p:cNvSpPr/>
              <p:nvPr/>
            </p:nvSpPr>
            <p:spPr>
              <a:xfrm>
                <a:off x="2368896" y="1700808"/>
                <a:ext cx="2448272" cy="648072"/>
              </a:xfrm>
              <a:prstGeom prst="triangle">
                <a:avLst/>
              </a:prstGeom>
              <a:solidFill>
                <a:srgbClr val="004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7B325DAD-6DD0-49F7-9023-64DF7495428F}"/>
                </a:ext>
              </a:extLst>
            </p:cNvPr>
            <p:cNvGrpSpPr/>
            <p:nvPr/>
          </p:nvGrpSpPr>
          <p:grpSpPr>
            <a:xfrm>
              <a:off x="3275856" y="1844824"/>
              <a:ext cx="2448272" cy="2376264"/>
              <a:chOff x="2368896" y="-243408"/>
              <a:chExt cx="2448272" cy="2376264"/>
            </a:xfrm>
          </p:grpSpPr>
          <p:sp>
            <p:nvSpPr>
              <p:cNvPr id="14" name="Pladsholder til indhold 4">
                <a:extLst>
                  <a:ext uri="{FF2B5EF4-FFF2-40B4-BE49-F238E27FC236}">
                    <a16:creationId xmlns:a16="http://schemas.microsoft.com/office/drawing/2014/main" id="{86FBDB9A-626E-4D23-8822-9C19B9392F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8896" y="404664"/>
                <a:ext cx="2448272" cy="1728192"/>
              </a:xfrm>
              <a:prstGeom prst="rect">
                <a:avLst/>
              </a:prstGeom>
              <a:solidFill>
                <a:srgbClr val="005B82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endParaRPr lang="da-DK" sz="900" b="1" dirty="0">
                  <a:solidFill>
                    <a:schemeClr val="bg1"/>
                  </a:solidFill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da-DK" sz="1800" b="1" dirty="0">
                    <a:solidFill>
                      <a:schemeClr val="bg1"/>
                    </a:solidFill>
                  </a:rPr>
                  <a:t>Mindre hus</a:t>
                </a:r>
              </a:p>
              <a:p>
                <a:pPr marL="0" indent="0" algn="ctr">
                  <a:buFont typeface="Arial" pitchFamily="34" charset="0"/>
                  <a:buNone/>
                </a:pPr>
                <a:endParaRPr lang="da-DK" sz="1800" dirty="0">
                  <a:solidFill>
                    <a:schemeClr val="bg1"/>
                  </a:solidFill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da-DK" sz="1800" dirty="0">
                    <a:solidFill>
                      <a:schemeClr val="bg1"/>
                    </a:solidFill>
                  </a:rPr>
                  <a:t>Årligt gasforbrug:  1.000 m3.</a:t>
                </a:r>
              </a:p>
            </p:txBody>
          </p:sp>
          <p:sp>
            <p:nvSpPr>
              <p:cNvPr id="15" name="Ligebenet trekant 14">
                <a:extLst>
                  <a:ext uri="{FF2B5EF4-FFF2-40B4-BE49-F238E27FC236}">
                    <a16:creationId xmlns:a16="http://schemas.microsoft.com/office/drawing/2014/main" id="{2B39EEC6-FE2D-457C-AB03-3718355830BA}"/>
                  </a:ext>
                </a:extLst>
              </p:cNvPr>
              <p:cNvSpPr/>
              <p:nvPr/>
            </p:nvSpPr>
            <p:spPr>
              <a:xfrm>
                <a:off x="2368896" y="-243408"/>
                <a:ext cx="2448272" cy="648072"/>
              </a:xfrm>
              <a:prstGeom prst="triangle">
                <a:avLst/>
              </a:prstGeom>
              <a:solidFill>
                <a:srgbClr val="004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6FCB4D2D-576E-471D-BF52-880E187ED849}"/>
                </a:ext>
              </a:extLst>
            </p:cNvPr>
            <p:cNvGrpSpPr/>
            <p:nvPr/>
          </p:nvGrpSpPr>
          <p:grpSpPr>
            <a:xfrm>
              <a:off x="6055024" y="1844824"/>
              <a:ext cx="2448272" cy="2376264"/>
              <a:chOff x="2368896" y="1700808"/>
              <a:chExt cx="2448272" cy="2376264"/>
            </a:xfrm>
          </p:grpSpPr>
          <p:sp>
            <p:nvSpPr>
              <p:cNvPr id="17" name="Pladsholder til indhold 4">
                <a:extLst>
                  <a:ext uri="{FF2B5EF4-FFF2-40B4-BE49-F238E27FC236}">
                    <a16:creationId xmlns:a16="http://schemas.microsoft.com/office/drawing/2014/main" id="{ACB0E941-6691-469D-B0DB-9955478E48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68896" y="2348880"/>
                <a:ext cx="2448272" cy="1728192"/>
              </a:xfrm>
              <a:prstGeom prst="rect">
                <a:avLst/>
              </a:prstGeom>
              <a:solidFill>
                <a:srgbClr val="005B82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endParaRPr lang="da-DK" sz="900" b="1" dirty="0">
                  <a:solidFill>
                    <a:schemeClr val="bg1"/>
                  </a:solidFill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da-DK" sz="1800" b="1" dirty="0">
                    <a:solidFill>
                      <a:schemeClr val="bg1"/>
                    </a:solidFill>
                  </a:rPr>
                  <a:t>Stort hus</a:t>
                </a:r>
              </a:p>
              <a:p>
                <a:pPr marL="0" indent="0" algn="ctr">
                  <a:buFont typeface="Arial" pitchFamily="34" charset="0"/>
                  <a:buNone/>
                </a:pPr>
                <a:endParaRPr lang="da-DK" sz="1800" dirty="0">
                  <a:solidFill>
                    <a:schemeClr val="bg1"/>
                  </a:solidFill>
                </a:endParaRPr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da-DK" sz="1800" dirty="0">
                    <a:solidFill>
                      <a:schemeClr val="bg1"/>
                    </a:solidFill>
                  </a:rPr>
                  <a:t>Årligt gasforbrug:  2.300 m3.</a:t>
                </a:r>
              </a:p>
            </p:txBody>
          </p:sp>
          <p:sp>
            <p:nvSpPr>
              <p:cNvPr id="18" name="Ligebenet trekant 17">
                <a:extLst>
                  <a:ext uri="{FF2B5EF4-FFF2-40B4-BE49-F238E27FC236}">
                    <a16:creationId xmlns:a16="http://schemas.microsoft.com/office/drawing/2014/main" id="{DB30CFF2-4E74-41DD-8053-3E7CE299CCA0}"/>
                  </a:ext>
                </a:extLst>
              </p:cNvPr>
              <p:cNvSpPr/>
              <p:nvPr/>
            </p:nvSpPr>
            <p:spPr>
              <a:xfrm>
                <a:off x="2368896" y="1700808"/>
                <a:ext cx="2448272" cy="648072"/>
              </a:xfrm>
              <a:prstGeom prst="triangle">
                <a:avLst/>
              </a:prstGeom>
              <a:solidFill>
                <a:srgbClr val="0042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80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C89ED-B945-428B-8F18-B5FA58D5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724942"/>
          </a:xfrm>
        </p:spPr>
        <p:txBody>
          <a:bodyPr anchor="ctr">
            <a:normAutofit/>
          </a:bodyPr>
          <a:lstStyle/>
          <a:p>
            <a:r>
              <a:rPr lang="da-DK" sz="3600" dirty="0"/>
              <a:t>Standard hus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678CFD8-ED62-45BA-8346-8AB74DF1C4C8}"/>
              </a:ext>
            </a:extLst>
          </p:cNvPr>
          <p:cNvSpPr txBox="1">
            <a:spLocks/>
          </p:cNvSpPr>
          <p:nvPr/>
        </p:nvSpPr>
        <p:spPr>
          <a:xfrm>
            <a:off x="457200" y="1028508"/>
            <a:ext cx="8219256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b="0" dirty="0"/>
              <a:t>2023 priser, inkl. moms.</a:t>
            </a:r>
          </a:p>
          <a:p>
            <a:r>
              <a:rPr lang="da-DK" sz="2000" b="0" dirty="0"/>
              <a:t>Forbrug 1.700 m3 gas, 11 kW fjernvarmeenhed.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445888C-A10A-4BF3-A4C7-A623C6EAF6EF}"/>
              </a:ext>
            </a:extLst>
          </p:cNvPr>
          <p:cNvSpPr/>
          <p:nvPr/>
        </p:nvSpPr>
        <p:spPr>
          <a:xfrm>
            <a:off x="7164288" y="5373216"/>
            <a:ext cx="2736304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6B839C6-C52E-4A1D-A7AB-C3431E70FF0B}"/>
              </a:ext>
            </a:extLst>
          </p:cNvPr>
          <p:cNvSpPr txBox="1"/>
          <p:nvPr/>
        </p:nvSpPr>
        <p:spPr>
          <a:xfrm>
            <a:off x="966428" y="1916832"/>
            <a:ext cx="7200800" cy="4524315"/>
          </a:xfrm>
          <a:prstGeom prst="rect">
            <a:avLst/>
          </a:prstGeom>
          <a:solidFill>
            <a:srgbClr val="005B82"/>
          </a:solidFill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				</a:t>
            </a:r>
            <a:r>
              <a:rPr lang="da-DK" sz="1600" b="1" dirty="0">
                <a:solidFill>
                  <a:schemeClr val="bg1"/>
                </a:solidFill>
              </a:rPr>
              <a:t>PLUS-kunde	BASIS-kunde</a:t>
            </a:r>
            <a:r>
              <a:rPr lang="da-DK" sz="1600" dirty="0">
                <a:solidFill>
                  <a:schemeClr val="bg1"/>
                </a:solidFill>
              </a:rPr>
              <a:t>	</a:t>
            </a:r>
          </a:p>
          <a:p>
            <a:r>
              <a:rPr lang="da-DK" sz="1600" dirty="0">
                <a:solidFill>
                  <a:schemeClr val="bg1"/>
                </a:solidFill>
              </a:rPr>
              <a:t>Administrationsbidrag		1.000		1.000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Abonnementsbidrag, standard		3.000		0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Supplerende ab. bidrag		738		0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Fast bidrag			 7.377 		7.377 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Forbrugsbidrag (GJ)		 6.708 	 	6.708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b="1" dirty="0">
                <a:solidFill>
                  <a:schemeClr val="bg1"/>
                </a:solidFill>
              </a:rPr>
              <a:t>Samlet årlig udgift			18.823		15.085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b="1" dirty="0">
                <a:solidFill>
                  <a:schemeClr val="bg1"/>
                </a:solidFill>
              </a:rPr>
              <a:t>Etableringsomkostninger	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Investeringsbidrag			 -   	 	11.250 	kr.</a:t>
            </a:r>
          </a:p>
          <a:p>
            <a:r>
              <a:rPr lang="da-DK" sz="1600" dirty="0">
                <a:solidFill>
                  <a:schemeClr val="bg1"/>
                </a:solidFill>
              </a:rPr>
              <a:t>Stikledningsbidrag			 -   	 	21.125 	kr.</a:t>
            </a:r>
          </a:p>
          <a:p>
            <a:r>
              <a:rPr lang="da-DK" sz="1600" dirty="0">
                <a:solidFill>
                  <a:schemeClr val="bg1"/>
                </a:solidFill>
              </a:rPr>
              <a:t>Fjernvarmeenhed, anslået		 -	   	35.000 	kr.</a:t>
            </a:r>
          </a:p>
          <a:p>
            <a:r>
              <a:rPr lang="da-DK" sz="1600" i="1" dirty="0">
                <a:solidFill>
                  <a:schemeClr val="bg1"/>
                </a:solidFill>
              </a:rPr>
              <a:t>TOTAL</a:t>
            </a:r>
            <a:r>
              <a:rPr lang="da-DK" sz="1600" dirty="0">
                <a:solidFill>
                  <a:schemeClr val="bg1"/>
                </a:solidFill>
              </a:rPr>
              <a:t>				 -   		</a:t>
            </a:r>
            <a:r>
              <a:rPr lang="da-DK" sz="1600" b="1" dirty="0">
                <a:solidFill>
                  <a:schemeClr val="bg1"/>
                </a:solidFill>
              </a:rPr>
              <a:t>67.375 	kr.</a:t>
            </a:r>
          </a:p>
        </p:txBody>
      </p:sp>
    </p:spTree>
    <p:extLst>
      <p:ext uri="{BB962C8B-B14F-4D97-AF65-F5344CB8AC3E}">
        <p14:creationId xmlns:p14="http://schemas.microsoft.com/office/powerpoint/2010/main" val="180790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C89ED-B945-428B-8F18-B5FA58D5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724942"/>
          </a:xfrm>
        </p:spPr>
        <p:txBody>
          <a:bodyPr anchor="ctr">
            <a:normAutofit/>
          </a:bodyPr>
          <a:lstStyle/>
          <a:p>
            <a:r>
              <a:rPr lang="da-DK" sz="3600" dirty="0"/>
              <a:t>Mindre hus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678CFD8-ED62-45BA-8346-8AB74DF1C4C8}"/>
              </a:ext>
            </a:extLst>
          </p:cNvPr>
          <p:cNvSpPr txBox="1">
            <a:spLocks/>
          </p:cNvSpPr>
          <p:nvPr/>
        </p:nvSpPr>
        <p:spPr>
          <a:xfrm>
            <a:off x="457200" y="1028508"/>
            <a:ext cx="8219256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b="0" dirty="0"/>
              <a:t>2023 priser, inkl. moms.</a:t>
            </a:r>
          </a:p>
          <a:p>
            <a:r>
              <a:rPr lang="da-DK" sz="2000" b="0" dirty="0"/>
              <a:t>Forbrug 1.000 m3 gas, 6 kW fjernvarmeenhed.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7A9AFFC-A615-4165-AE1F-2E3694281D08}"/>
              </a:ext>
            </a:extLst>
          </p:cNvPr>
          <p:cNvSpPr/>
          <p:nvPr/>
        </p:nvSpPr>
        <p:spPr>
          <a:xfrm>
            <a:off x="7164288" y="5373216"/>
            <a:ext cx="2736304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6B839C6-C52E-4A1D-A7AB-C3431E70FF0B}"/>
              </a:ext>
            </a:extLst>
          </p:cNvPr>
          <p:cNvSpPr txBox="1"/>
          <p:nvPr/>
        </p:nvSpPr>
        <p:spPr>
          <a:xfrm>
            <a:off x="966428" y="1916832"/>
            <a:ext cx="7200800" cy="4524315"/>
          </a:xfrm>
          <a:prstGeom prst="rect">
            <a:avLst/>
          </a:prstGeom>
          <a:solidFill>
            <a:srgbClr val="005B82"/>
          </a:solidFill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				</a:t>
            </a:r>
            <a:r>
              <a:rPr lang="da-DK" sz="1600" b="1" dirty="0">
                <a:solidFill>
                  <a:schemeClr val="bg1"/>
                </a:solidFill>
              </a:rPr>
              <a:t>PLUS-kunde	BASIS-kunde</a:t>
            </a:r>
            <a:r>
              <a:rPr lang="da-DK" sz="1600" dirty="0">
                <a:solidFill>
                  <a:schemeClr val="bg1"/>
                </a:solidFill>
              </a:rPr>
              <a:t>	</a:t>
            </a:r>
          </a:p>
          <a:p>
            <a:r>
              <a:rPr lang="da-DK" sz="1600" dirty="0">
                <a:solidFill>
                  <a:schemeClr val="bg1"/>
                </a:solidFill>
              </a:rPr>
              <a:t>Administrationsbidrag		1.000		1.000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Abonnementsbidrag, standard		3.000		0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Supplerende ab. bidrag		434		0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Fast bidrag			 4.340 		4.340 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Forbrugsbidrag (GJ)		 3.946 	 	3.946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b="1" dirty="0">
                <a:solidFill>
                  <a:schemeClr val="bg1"/>
                </a:solidFill>
              </a:rPr>
              <a:t>Samlet årlig udgift			12.719		9.285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b="1" dirty="0">
                <a:solidFill>
                  <a:schemeClr val="bg1"/>
                </a:solidFill>
              </a:rPr>
              <a:t>Etableringsomkostninger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Investeringsbidrag			 -   	 	11.250 	kr.</a:t>
            </a:r>
          </a:p>
          <a:p>
            <a:r>
              <a:rPr lang="da-DK" sz="1600" dirty="0">
                <a:solidFill>
                  <a:schemeClr val="bg1"/>
                </a:solidFill>
              </a:rPr>
              <a:t>Stikledningsbidrag			 -   	 	21.125 	kr.</a:t>
            </a:r>
          </a:p>
          <a:p>
            <a:r>
              <a:rPr lang="da-DK" sz="1600" dirty="0">
                <a:solidFill>
                  <a:schemeClr val="bg1"/>
                </a:solidFill>
              </a:rPr>
              <a:t>Fjernvarmeenhed, anslået		 -	   	35.000 	kr.</a:t>
            </a:r>
          </a:p>
          <a:p>
            <a:r>
              <a:rPr lang="da-DK" sz="1600" i="1" dirty="0">
                <a:solidFill>
                  <a:schemeClr val="bg1"/>
                </a:solidFill>
              </a:rPr>
              <a:t>TOTAL</a:t>
            </a:r>
            <a:r>
              <a:rPr lang="da-DK" sz="1600" dirty="0">
                <a:solidFill>
                  <a:schemeClr val="bg1"/>
                </a:solidFill>
              </a:rPr>
              <a:t>				 -   		</a:t>
            </a:r>
            <a:r>
              <a:rPr lang="da-DK" sz="1600" b="1" dirty="0">
                <a:solidFill>
                  <a:schemeClr val="bg1"/>
                </a:solidFill>
              </a:rPr>
              <a:t>67.375 	kr.</a:t>
            </a:r>
          </a:p>
        </p:txBody>
      </p:sp>
    </p:spTree>
    <p:extLst>
      <p:ext uri="{BB962C8B-B14F-4D97-AF65-F5344CB8AC3E}">
        <p14:creationId xmlns:p14="http://schemas.microsoft.com/office/powerpoint/2010/main" val="355934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BC89ED-B945-428B-8F18-B5FA58D5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19256" cy="724942"/>
          </a:xfrm>
        </p:spPr>
        <p:txBody>
          <a:bodyPr anchor="ctr">
            <a:normAutofit/>
          </a:bodyPr>
          <a:lstStyle/>
          <a:p>
            <a:r>
              <a:rPr lang="da-DK" sz="3600" dirty="0"/>
              <a:t>Stort hus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678CFD8-ED62-45BA-8346-8AB74DF1C4C8}"/>
              </a:ext>
            </a:extLst>
          </p:cNvPr>
          <p:cNvSpPr txBox="1">
            <a:spLocks/>
          </p:cNvSpPr>
          <p:nvPr/>
        </p:nvSpPr>
        <p:spPr>
          <a:xfrm>
            <a:off x="457200" y="1028508"/>
            <a:ext cx="8219256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b="0" dirty="0"/>
              <a:t>2023 priser, inkl. moms.</a:t>
            </a:r>
          </a:p>
          <a:p>
            <a:r>
              <a:rPr lang="da-DK" sz="2000" b="0" dirty="0"/>
              <a:t>Forbrug 2.300 m3 gas, 14 kW fjernvarmeenhed.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A75B8FD-160F-4268-BE22-DDD0694D73DC}"/>
              </a:ext>
            </a:extLst>
          </p:cNvPr>
          <p:cNvSpPr/>
          <p:nvPr/>
        </p:nvSpPr>
        <p:spPr>
          <a:xfrm>
            <a:off x="7164288" y="5373216"/>
            <a:ext cx="2736304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6B839C6-C52E-4A1D-A7AB-C3431E70FF0B}"/>
              </a:ext>
            </a:extLst>
          </p:cNvPr>
          <p:cNvSpPr txBox="1"/>
          <p:nvPr/>
        </p:nvSpPr>
        <p:spPr>
          <a:xfrm>
            <a:off x="966428" y="1916832"/>
            <a:ext cx="7200800" cy="4524315"/>
          </a:xfrm>
          <a:prstGeom prst="rect">
            <a:avLst/>
          </a:prstGeom>
          <a:solidFill>
            <a:srgbClr val="005B82"/>
          </a:solidFill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				</a:t>
            </a:r>
            <a:r>
              <a:rPr lang="da-DK" sz="1600" b="1" dirty="0">
                <a:solidFill>
                  <a:schemeClr val="bg1"/>
                </a:solidFill>
              </a:rPr>
              <a:t>PLUS-kunde	BASIS-kunde</a:t>
            </a:r>
            <a:r>
              <a:rPr lang="da-DK" sz="1600" dirty="0">
                <a:solidFill>
                  <a:schemeClr val="bg1"/>
                </a:solidFill>
              </a:rPr>
              <a:t>	</a:t>
            </a:r>
          </a:p>
          <a:p>
            <a:r>
              <a:rPr lang="da-DK" sz="1600" dirty="0">
                <a:solidFill>
                  <a:schemeClr val="bg1"/>
                </a:solidFill>
              </a:rPr>
              <a:t>Administrationsbidrag		1.000		1.000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Abonnementsbidrag, standard		3.000		0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Supplerende ab. bidrag		998		0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Fast bidrag			 9.981 		9.981 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Forbrugsbidrag (GJ)		 9.076 	 	9.076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b="1" dirty="0">
                <a:solidFill>
                  <a:schemeClr val="bg1"/>
                </a:solidFill>
              </a:rPr>
              <a:t>Samlet årlig udgift			24.055		20.057	kr./år</a:t>
            </a:r>
          </a:p>
          <a:p>
            <a:r>
              <a:rPr lang="da-DK" sz="1600" dirty="0">
                <a:solidFill>
                  <a:schemeClr val="bg1"/>
                </a:solidFill>
              </a:rPr>
              <a:t>					</a:t>
            </a:r>
          </a:p>
          <a:p>
            <a:r>
              <a:rPr lang="da-DK" sz="1600" b="1" dirty="0">
                <a:solidFill>
                  <a:schemeClr val="bg1"/>
                </a:solidFill>
              </a:rPr>
              <a:t>Etableringsomkostninger 					</a:t>
            </a:r>
          </a:p>
          <a:p>
            <a:r>
              <a:rPr lang="da-DK" sz="1600" dirty="0">
                <a:solidFill>
                  <a:schemeClr val="bg1"/>
                </a:solidFill>
              </a:rPr>
              <a:t>Investeringsbidrag			 -   	 	11.250 	kr.</a:t>
            </a:r>
          </a:p>
          <a:p>
            <a:r>
              <a:rPr lang="da-DK" sz="1600" dirty="0">
                <a:solidFill>
                  <a:schemeClr val="bg1"/>
                </a:solidFill>
              </a:rPr>
              <a:t>Stikledningsbidrag			 -   	 	21.125 	kr.</a:t>
            </a:r>
          </a:p>
          <a:p>
            <a:r>
              <a:rPr lang="da-DK" sz="1600" dirty="0">
                <a:solidFill>
                  <a:schemeClr val="bg1"/>
                </a:solidFill>
              </a:rPr>
              <a:t>Fjernvarmeenhed, anslået		 -	   	35.000 	kr.</a:t>
            </a:r>
          </a:p>
          <a:p>
            <a:r>
              <a:rPr lang="da-DK" sz="1600" i="1" dirty="0">
                <a:solidFill>
                  <a:schemeClr val="bg1"/>
                </a:solidFill>
              </a:rPr>
              <a:t>TOTAL</a:t>
            </a:r>
            <a:r>
              <a:rPr lang="da-DK" sz="1600" b="1" dirty="0">
                <a:solidFill>
                  <a:schemeClr val="bg1"/>
                </a:solidFill>
              </a:rPr>
              <a:t>	</a:t>
            </a:r>
            <a:r>
              <a:rPr lang="da-DK" sz="1600" dirty="0">
                <a:solidFill>
                  <a:schemeClr val="bg1"/>
                </a:solidFill>
              </a:rPr>
              <a:t>			 -   		</a:t>
            </a:r>
            <a:r>
              <a:rPr lang="da-DK" sz="1600" b="1" dirty="0">
                <a:solidFill>
                  <a:schemeClr val="bg1"/>
                </a:solidFill>
              </a:rPr>
              <a:t>67.375 	kr.</a:t>
            </a:r>
          </a:p>
        </p:txBody>
      </p:sp>
    </p:spTree>
    <p:extLst>
      <p:ext uri="{BB962C8B-B14F-4D97-AF65-F5344CB8AC3E}">
        <p14:creationId xmlns:p14="http://schemas.microsoft.com/office/powerpoint/2010/main" val="40162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FA005EA-0477-4A30-92E7-CE87A0AB9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dirty="0"/>
              <a:t>Hvordan ser det ud?</a:t>
            </a:r>
            <a:endParaRPr lang="da-DK" dirty="0"/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42A6F425-676F-40E5-9049-7EAC28D02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34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side om side&#10;&#10;Automatisk genereret beskrivelse">
            <a:extLst>
              <a:ext uri="{FF2B5EF4-FFF2-40B4-BE49-F238E27FC236}">
                <a16:creationId xmlns:a16="http://schemas.microsoft.com/office/drawing/2014/main" id="{A8E4266F-7202-4330-B4F4-C098FD351B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/>
          <a:stretch/>
        </p:blipFill>
        <p:spPr>
          <a:xfrm rot="5400000">
            <a:off x="3212975" y="926978"/>
            <a:ext cx="6857999" cy="5004048"/>
          </a:xfrm>
        </p:spPr>
      </p:pic>
      <p:pic>
        <p:nvPicPr>
          <p:cNvPr id="8" name="Pladsholder til indhold 7" descr="Et billede, der indeholder indendørs&#10;&#10;Automatisk genereret beskrivelse">
            <a:extLst>
              <a:ext uri="{FF2B5EF4-FFF2-40B4-BE49-F238E27FC236}">
                <a16:creationId xmlns:a16="http://schemas.microsoft.com/office/drawing/2014/main" id="{5DCF3CEB-7563-4F5D-BACA-8CE2E4FA6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r="14086"/>
          <a:stretch/>
        </p:blipFill>
        <p:spPr>
          <a:xfrm rot="5400000">
            <a:off x="-1053244" y="944724"/>
            <a:ext cx="6858000" cy="4968552"/>
          </a:xfrm>
        </p:spPr>
      </p:pic>
    </p:spTree>
    <p:extLst>
      <p:ext uri="{BB962C8B-B14F-4D97-AF65-F5344CB8AC3E}">
        <p14:creationId xmlns:p14="http://schemas.microsoft.com/office/powerpoint/2010/main" val="27211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Autofit/>
          </a:bodyPr>
          <a:lstStyle/>
          <a:p>
            <a:r>
              <a:rPr lang="da-DK" sz="3000" dirty="0"/>
              <a:t>Hvem er Glostrup Forsyning?</a:t>
            </a:r>
          </a:p>
        </p:txBody>
      </p:sp>
      <p:pic>
        <p:nvPicPr>
          <p:cNvPr id="87" name="Billede 86">
            <a:extLst>
              <a:ext uri="{FF2B5EF4-FFF2-40B4-BE49-F238E27FC236}">
                <a16:creationId xmlns:a16="http://schemas.microsoft.com/office/drawing/2014/main" id="{FFC0ABE2-C4D1-4B17-8DB4-4B69E8341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11" r="27205"/>
          <a:stretch/>
        </p:blipFill>
        <p:spPr>
          <a:xfrm>
            <a:off x="4031940" y="4149080"/>
            <a:ext cx="1080120" cy="1712663"/>
          </a:xfrm>
          <a:prstGeom prst="rect">
            <a:avLst/>
          </a:prstGeom>
        </p:spPr>
      </p:pic>
      <p:pic>
        <p:nvPicPr>
          <p:cNvPr id="90" name="Picture 2" descr="Billedresultat for glostrup kommune logo">
            <a:extLst>
              <a:ext uri="{FF2B5EF4-FFF2-40B4-BE49-F238E27FC236}">
                <a16:creationId xmlns:a16="http://schemas.microsoft.com/office/drawing/2014/main" id="{FDFF1B12-A2AC-4BA6-B423-59CF1E2EA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95" y="2526806"/>
            <a:ext cx="2606210" cy="6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49A01435-7C83-4C36-876B-D7D2EF084740}"/>
              </a:ext>
            </a:extLst>
          </p:cNvPr>
          <p:cNvCxnSpPr>
            <a:stCxn id="90" idx="2"/>
            <a:endCxn id="87" idx="0"/>
          </p:cNvCxnSpPr>
          <p:nvPr/>
        </p:nvCxnSpPr>
        <p:spPr>
          <a:xfrm>
            <a:off x="4572000" y="3222817"/>
            <a:ext cx="0" cy="926263"/>
          </a:xfrm>
          <a:prstGeom prst="line">
            <a:avLst/>
          </a:prstGeom>
          <a:ln w="38100">
            <a:solidFill>
              <a:srgbClr val="005B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FA005EA-0477-4A30-92E7-CE87A0AB9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dirty="0"/>
              <a:t>Hvad gør du nu?</a:t>
            </a:r>
            <a:endParaRPr lang="da-DK" dirty="0"/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42A6F425-676F-40E5-9049-7EAC28D02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69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25894-3BFB-455F-8664-9D407A591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548680"/>
            <a:ext cx="5256584" cy="724942"/>
          </a:xfrm>
        </p:spPr>
        <p:txBody>
          <a:bodyPr/>
          <a:lstStyle/>
          <a:p>
            <a:r>
              <a:rPr lang="da-DK" sz="3600" dirty="0"/>
              <a:t>Hvad gør du nu?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F30C2C-E74A-4073-97B2-6D2161B936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545" y="1822302"/>
            <a:ext cx="5472608" cy="3910954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1) Tjek om du kan få fjernvarme og hvornår:</a:t>
            </a:r>
          </a:p>
          <a:p>
            <a:pPr marL="0" indent="0">
              <a:buNone/>
            </a:pPr>
            <a:r>
              <a:rPr lang="da-DK" dirty="0"/>
              <a:t>    </a:t>
            </a:r>
            <a:r>
              <a:rPr lang="da-DK" b="1" u="sng" dirty="0">
                <a:solidFill>
                  <a:srgbClr val="004260"/>
                </a:solidFill>
                <a:latin typeface="+mj-lt"/>
              </a:rPr>
              <a:t>G</a:t>
            </a:r>
            <a:r>
              <a:rPr lang="da-DK" b="1" u="sng" dirty="0">
                <a:solidFill>
                  <a:srgbClr val="004260"/>
                </a:solidFill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lostrupforsyning.dk/fjernvarmetjek</a:t>
            </a:r>
            <a:endParaRPr lang="da-DK" b="1" dirty="0">
              <a:solidFill>
                <a:srgbClr val="004260"/>
              </a:solidFill>
              <a:latin typeface="+mj-lt"/>
            </a:endParaRPr>
          </a:p>
          <a:p>
            <a:pPr marL="0" indent="0">
              <a:buNone/>
            </a:pPr>
            <a:r>
              <a:rPr lang="da-DK" dirty="0"/>
              <a:t>2) Afvent brev fra Glostrup Forsyning</a:t>
            </a:r>
          </a:p>
          <a:p>
            <a:pPr marL="0" indent="0">
              <a:buNone/>
            </a:pPr>
            <a:r>
              <a:rPr lang="da-DK" dirty="0"/>
              <a:t>    Vi skriver ud, når vi nærmer os dit område</a:t>
            </a:r>
          </a:p>
          <a:p>
            <a:pPr marL="0" indent="0">
              <a:buNone/>
            </a:pPr>
            <a:r>
              <a:rPr lang="da-DK" dirty="0"/>
              <a:t>3) Indgå aftale om fjernvarme</a:t>
            </a:r>
          </a:p>
          <a:p>
            <a:pPr marL="0" indent="0">
              <a:buNone/>
            </a:pPr>
            <a:r>
              <a:rPr lang="da-DK" dirty="0"/>
              <a:t>4) Få besøg af tekniker</a:t>
            </a:r>
          </a:p>
          <a:p>
            <a:pPr marL="0" indent="0">
              <a:buNone/>
            </a:pPr>
            <a:r>
              <a:rPr lang="da-DK" dirty="0"/>
              <a:t>5) Entreprenøren graver</a:t>
            </a:r>
          </a:p>
          <a:p>
            <a:pPr marL="0" indent="0">
              <a:buNone/>
            </a:pPr>
            <a:r>
              <a:rPr lang="da-DK" dirty="0"/>
              <a:t>6) VVS’er installerer fjernvarmeenhed.</a:t>
            </a:r>
          </a:p>
          <a:p>
            <a:pPr lvl="1"/>
            <a:endParaRPr lang="da-DK" sz="2400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7" name="Billede 6" descr="Et billede, der indeholder væg, indendørs, gulv, vindue&#10;&#10;Automatisk genereret beskrivelse">
            <a:extLst>
              <a:ext uri="{FF2B5EF4-FFF2-40B4-BE49-F238E27FC236}">
                <a16:creationId xmlns:a16="http://schemas.microsoft.com/office/drawing/2014/main" id="{EF9B033E-3639-40EB-967B-8A803AC79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r="10261"/>
          <a:stretch/>
        </p:blipFill>
        <p:spPr>
          <a:xfrm>
            <a:off x="5796136" y="0"/>
            <a:ext cx="3842083" cy="69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ur, tårn, himmel, udendørs&#10;&#10;Automatisk genereret beskrivelse">
            <a:extLst>
              <a:ext uri="{FF2B5EF4-FFF2-40B4-BE49-F238E27FC236}">
                <a16:creationId xmlns:a16="http://schemas.microsoft.com/office/drawing/2014/main" id="{5C8AB8E8-BF00-485F-B465-4DCB90D515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072" b="6684"/>
          <a:stretch/>
        </p:blipFill>
        <p:spPr>
          <a:xfrm>
            <a:off x="1234" y="0"/>
            <a:ext cx="914276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11560" y="665163"/>
            <a:ext cx="7772400" cy="1470025"/>
          </a:xfrm>
        </p:spPr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Tak for ordet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4294967295"/>
          </p:nvPr>
        </p:nvSpPr>
        <p:spPr>
          <a:xfrm>
            <a:off x="611560" y="2135188"/>
            <a:ext cx="7086600" cy="1752600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Kontakt os gerne i Glostrup Forsyning</a:t>
            </a:r>
          </a:p>
          <a:p>
            <a:pPr marL="0" indent="0">
              <a:buNone/>
            </a:pPr>
            <a:endParaRPr lang="da-DK" dirty="0">
              <a:solidFill>
                <a:schemeClr val="bg1"/>
              </a:solidFill>
            </a:endParaRPr>
          </a:p>
          <a:p>
            <a:r>
              <a:rPr lang="da-DK" dirty="0">
                <a:solidFill>
                  <a:schemeClr val="bg1"/>
                </a:solidFill>
              </a:rPr>
              <a:t>Mail: </a:t>
            </a:r>
            <a:r>
              <a:rPr lang="da-DK" b="1" dirty="0">
                <a:solidFill>
                  <a:schemeClr val="bg1"/>
                </a:solidFill>
              </a:rPr>
              <a:t>Fjernvarme@glostrupforsyning.dk</a:t>
            </a:r>
          </a:p>
          <a:p>
            <a:r>
              <a:rPr lang="da-DK" dirty="0">
                <a:solidFill>
                  <a:schemeClr val="bg1"/>
                </a:solidFill>
              </a:rPr>
              <a:t>Hjemmeside: </a:t>
            </a:r>
            <a:r>
              <a:rPr lang="da-DK" b="1" dirty="0">
                <a:solidFill>
                  <a:schemeClr val="bg1"/>
                </a:solidFill>
              </a:rPr>
              <a:t>Glostrupforsyning.dk</a:t>
            </a:r>
          </a:p>
          <a:p>
            <a:r>
              <a:rPr lang="da-DK" dirty="0">
                <a:solidFill>
                  <a:schemeClr val="bg1"/>
                </a:solidFill>
              </a:rPr>
              <a:t>Telefon: </a:t>
            </a:r>
            <a:r>
              <a:rPr lang="da-DK" b="1" dirty="0">
                <a:solidFill>
                  <a:schemeClr val="bg1"/>
                </a:solidFill>
              </a:rPr>
              <a:t>43 20 80 20</a:t>
            </a:r>
          </a:p>
          <a:p>
            <a:pPr marL="0" indent="0">
              <a:buNone/>
            </a:pPr>
            <a:endParaRPr lang="da-DK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357A9111-0D98-4E8B-8ED8-333B2E5D6A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99" y="5877272"/>
            <a:ext cx="752497" cy="82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FA005EA-0477-4A30-92E7-CE87A0AB9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dirty="0"/>
              <a:t>Hvor kommer fjernvarmen fra?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091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177DDA4-1767-4A92-8D08-23BB5CEF5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" t="5884" r="24002" b="10957"/>
          <a:stretch/>
        </p:blipFill>
        <p:spPr>
          <a:xfrm>
            <a:off x="700489" y="1985668"/>
            <a:ext cx="5005634" cy="35709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B45EB7F-6536-475B-B04D-C42FB867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 anchor="ctr">
            <a:normAutofit fontScale="90000"/>
          </a:bodyPr>
          <a:lstStyle/>
          <a:p>
            <a:r>
              <a:rPr lang="da-DK"/>
              <a:t>Varmeproduktion til VEKS 2022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A1E1C77-A92A-48C2-B374-AC8CB20DF30A}"/>
              </a:ext>
            </a:extLst>
          </p:cNvPr>
          <p:cNvSpPr txBox="1"/>
          <p:nvPr/>
        </p:nvSpPr>
        <p:spPr>
          <a:xfrm>
            <a:off x="5766949" y="2602273"/>
            <a:ext cx="3113137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b="1" dirty="0"/>
              <a:t>Tendens frem mod 2030</a:t>
            </a:r>
          </a:p>
          <a:p>
            <a:r>
              <a:rPr lang="da-DK" sz="1350" dirty="0"/>
              <a:t> </a:t>
            </a:r>
          </a:p>
          <a:p>
            <a:pPr marL="214313" indent="-214313">
              <a:buFontTx/>
              <a:buChar char="-"/>
            </a:pPr>
            <a:r>
              <a:rPr lang="da-DK" sz="1350" dirty="0"/>
              <a:t>Lavere biomasseforbrug </a:t>
            </a:r>
          </a:p>
          <a:p>
            <a:pPr marL="214313" indent="-214313">
              <a:buFontTx/>
              <a:buChar char="-"/>
            </a:pPr>
            <a:r>
              <a:rPr lang="da-DK" sz="1350" dirty="0"/>
              <a:t>Flere varmepumper</a:t>
            </a:r>
          </a:p>
          <a:p>
            <a:pPr marL="214313" indent="-214313">
              <a:buFontTx/>
              <a:buChar char="-"/>
            </a:pPr>
            <a:r>
              <a:rPr lang="da-DK" sz="1350" dirty="0"/>
              <a:t>Flere elkedler</a:t>
            </a:r>
          </a:p>
          <a:p>
            <a:pPr marL="214313" indent="-214313">
              <a:buFontTx/>
              <a:buChar char="-"/>
            </a:pPr>
            <a:r>
              <a:rPr lang="da-DK" sz="1350" dirty="0"/>
              <a:t>Bioolie til spidslast</a:t>
            </a:r>
          </a:p>
          <a:p>
            <a:pPr marL="214313" indent="-214313">
              <a:buFontTx/>
              <a:buChar char="-"/>
            </a:pPr>
            <a:r>
              <a:rPr lang="da-DK" sz="1350" dirty="0"/>
              <a:t>Mere grøn ledningsgas til spidslast</a:t>
            </a:r>
          </a:p>
          <a:p>
            <a:pPr marL="214313" indent="-214313">
              <a:buFontTx/>
              <a:buChar char="-"/>
            </a:pPr>
            <a:endParaRPr lang="da-DK" sz="1350" dirty="0"/>
          </a:p>
          <a:p>
            <a:endParaRPr lang="da-DK" sz="1350" dirty="0"/>
          </a:p>
        </p:txBody>
      </p:sp>
    </p:spTree>
    <p:extLst>
      <p:ext uri="{BB962C8B-B14F-4D97-AF65-F5344CB8AC3E}">
        <p14:creationId xmlns:p14="http://schemas.microsoft.com/office/powerpoint/2010/main" val="5023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F36EF4D-AB3C-45E3-89DB-81FE5B767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9" y="1628800"/>
            <a:ext cx="7697315" cy="2928734"/>
          </a:xfr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998B154-9C2E-4222-B3F9-C7A348AB3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54651" r="79777" b="17345"/>
          <a:stretch/>
        </p:blipFill>
        <p:spPr>
          <a:xfrm>
            <a:off x="4103948" y="271777"/>
            <a:ext cx="936104" cy="114099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C1E6EE3-C15A-46B6-ACCE-AF8302B913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1" t="52457" r="9549" b="12719"/>
          <a:stretch/>
        </p:blipFill>
        <p:spPr>
          <a:xfrm>
            <a:off x="1331640" y="4557534"/>
            <a:ext cx="864096" cy="157778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4D501B6-07FC-4986-960E-FFC9FA517F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52457" r="63128" b="12719"/>
          <a:stretch/>
        </p:blipFill>
        <p:spPr>
          <a:xfrm>
            <a:off x="7092280" y="4557534"/>
            <a:ext cx="864096" cy="1577781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9B360AC-1454-4164-8B84-3DCA58B49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9" t="52457" r="46439" b="12719"/>
          <a:stretch/>
        </p:blipFill>
        <p:spPr>
          <a:xfrm>
            <a:off x="3203848" y="4557534"/>
            <a:ext cx="792088" cy="1577781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3BDD191-EFDA-45E8-B73F-B0744A4AF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8" t="52457" r="25360" b="12719"/>
          <a:stretch/>
        </p:blipFill>
        <p:spPr>
          <a:xfrm>
            <a:off x="4932040" y="4557534"/>
            <a:ext cx="1224136" cy="157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47E745E-CC40-4A41-9E9C-49F73C93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494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Agenda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451048-40A9-43F0-BBBB-A80C6E5AE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1417638"/>
            <a:ext cx="4248472" cy="4525963"/>
          </a:xfrm>
        </p:spPr>
        <p:txBody>
          <a:bodyPr>
            <a:normAutofit/>
          </a:bodyPr>
          <a:lstStyle/>
          <a:p>
            <a:endParaRPr lang="da-DK" sz="2000" dirty="0"/>
          </a:p>
          <a:p>
            <a:r>
              <a:rPr lang="da-DK" sz="2000" dirty="0"/>
              <a:t>Hvorfor fjernvarme nu?</a:t>
            </a:r>
          </a:p>
          <a:p>
            <a:r>
              <a:rPr lang="da-DK" sz="2000" dirty="0"/>
              <a:t>Hvem og hvornår?</a:t>
            </a:r>
          </a:p>
          <a:p>
            <a:r>
              <a:rPr lang="da-DK" sz="2000" dirty="0"/>
              <a:t>Hvad koster det? </a:t>
            </a:r>
          </a:p>
          <a:p>
            <a:pPr marL="0" indent="0">
              <a:buNone/>
            </a:pPr>
            <a:r>
              <a:rPr lang="da-DK" sz="2000" dirty="0"/>
              <a:t>     PLUS og BASIS</a:t>
            </a:r>
          </a:p>
          <a:p>
            <a:r>
              <a:rPr lang="da-DK" sz="2000" dirty="0"/>
              <a:t>3 cases</a:t>
            </a:r>
          </a:p>
          <a:p>
            <a:r>
              <a:rPr lang="da-DK" sz="2000" dirty="0"/>
              <a:t>Hvordan ser det ud?</a:t>
            </a:r>
          </a:p>
          <a:p>
            <a:r>
              <a:rPr lang="da-DK" sz="2000" dirty="0"/>
              <a:t>Hvad gør du nu?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6FA6127-7AD5-47A7-B26A-E690088DA1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22036"/>
          <a:stretch/>
        </p:blipFill>
        <p:spPr>
          <a:xfrm>
            <a:off x="5902740" y="0"/>
            <a:ext cx="3241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1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FA005EA-0477-4A30-92E7-CE87A0AB9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dirty="0"/>
              <a:t>Hvorfor fjernvarme nu?</a:t>
            </a:r>
            <a:endParaRPr lang="da-DK" dirty="0"/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42A6F425-676F-40E5-9049-7EAC28D02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88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147E8-B284-4162-B742-3BECE9805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872" y="309817"/>
            <a:ext cx="7067128" cy="1143000"/>
          </a:xfrm>
        </p:spPr>
        <p:txBody>
          <a:bodyPr anchor="ctr">
            <a:normAutofit/>
          </a:bodyPr>
          <a:lstStyle/>
          <a:p>
            <a:r>
              <a:rPr lang="da-DK" sz="3600" dirty="0"/>
              <a:t>Hvorfor fjernvarme nu?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FE4993-3BCA-412C-A51D-3CCB5618F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50720"/>
            <a:ext cx="770485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Den 15. september godkendte kommunalbestyrelsen i Glostrup Kommune et nyt projektforslag for fjernvarme. Det betyder, at 2.700 villaer i Glostrup skifter status fra at ligge i et naturgas- til et fjernvarmeområde, og de får dermed mulighed for at få fjernvarme.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4 villaområder nord for jernbanen</a:t>
            </a:r>
          </a:p>
          <a:p>
            <a:r>
              <a:rPr lang="da-DK" dirty="0"/>
              <a:t>2700 villaer</a:t>
            </a:r>
          </a:p>
          <a:p>
            <a:r>
              <a:rPr lang="da-DK" dirty="0"/>
              <a:t>Næsten hele Glostrup</a:t>
            </a:r>
          </a:p>
          <a:p>
            <a:r>
              <a:rPr lang="da-DK" dirty="0"/>
              <a:t>Tidsplan</a:t>
            </a:r>
          </a:p>
          <a:p>
            <a:r>
              <a:rPr lang="da-DK" dirty="0"/>
              <a:t>Økonomi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>
              <a:effectLst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24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FA005EA-0477-4A30-92E7-CE87A0AB9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400" dirty="0"/>
              <a:t>Hvem og hvornår?</a:t>
            </a:r>
            <a:endParaRPr lang="da-DK" dirty="0"/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42A6F425-676F-40E5-9049-7EAC28D02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54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ut/>
      </p:transition>
    </mc:Choice>
    <mc:Fallback xmlns="">
      <p:transition advClick="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6684A-0EB9-4A75-9F6D-9EC19504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531" y="620688"/>
            <a:ext cx="4039037" cy="724942"/>
          </a:xfrm>
        </p:spPr>
        <p:txBody>
          <a:bodyPr anchor="ctr">
            <a:normAutofit fontScale="90000"/>
          </a:bodyPr>
          <a:lstStyle/>
          <a:p>
            <a:r>
              <a:rPr lang="da-DK" sz="4000" dirty="0"/>
              <a:t>Hvem og hvornår?</a:t>
            </a:r>
          </a:p>
        </p:txBody>
      </p:sp>
      <p:pic>
        <p:nvPicPr>
          <p:cNvPr id="14" name="Pladsholder til indhold 13">
            <a:extLst>
              <a:ext uri="{FF2B5EF4-FFF2-40B4-BE49-F238E27FC236}">
                <a16:creationId xmlns:a16="http://schemas.microsoft.com/office/drawing/2014/main" id="{30E9D706-C15B-4CF2-96AE-DCD453E220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031" r="1101" b="1"/>
          <a:stretch/>
        </p:blipFill>
        <p:spPr>
          <a:xfrm>
            <a:off x="0" y="0"/>
            <a:ext cx="5220072" cy="6908144"/>
          </a:xfrm>
          <a:noFill/>
        </p:spPr>
      </p:pic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0C7FE524-E325-4E57-9B0B-A58998910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5531" y="1979430"/>
            <a:ext cx="2987952" cy="4289640"/>
          </a:xfrm>
        </p:spPr>
        <p:txBody>
          <a:bodyPr/>
          <a:lstStyle/>
          <a:p>
            <a:pPr marL="0" indent="0">
              <a:buNone/>
            </a:pPr>
            <a:r>
              <a:rPr lang="da-DK" sz="2000" dirty="0"/>
              <a:t>2022:   78 kunder</a:t>
            </a:r>
          </a:p>
          <a:p>
            <a:pPr marL="0" indent="0">
              <a:buNone/>
            </a:pPr>
            <a:r>
              <a:rPr lang="da-DK" sz="2000" dirty="0"/>
              <a:t>2023: 224 kunder</a:t>
            </a:r>
          </a:p>
          <a:p>
            <a:pPr marL="0" indent="0">
              <a:buNone/>
            </a:pPr>
            <a:r>
              <a:rPr lang="da-DK" sz="2000" dirty="0"/>
              <a:t>2024: 493 kunder</a:t>
            </a:r>
          </a:p>
          <a:p>
            <a:pPr marL="0" indent="0">
              <a:buNone/>
            </a:pPr>
            <a:r>
              <a:rPr lang="da-DK" sz="2000" dirty="0"/>
              <a:t>2025: 713 kunder</a:t>
            </a:r>
          </a:p>
          <a:p>
            <a:pPr marL="0" indent="0">
              <a:buNone/>
            </a:pPr>
            <a:r>
              <a:rPr lang="da-DK" sz="2000" dirty="0"/>
              <a:t>2026: 673 kunder</a:t>
            </a:r>
          </a:p>
          <a:p>
            <a:pPr marL="0" indent="0">
              <a:buNone/>
            </a:pPr>
            <a:r>
              <a:rPr lang="da-DK" sz="2000" dirty="0"/>
              <a:t>2027: 567 kunder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2000" dirty="0"/>
              <a:t>Udrulningen tager hensyn til fremføring af ledninger, trafikafvikling, slidlag m.m. 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0352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CE60F-9584-458C-A0D7-7E6210AA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10" y="260648"/>
            <a:ext cx="7067128" cy="1143000"/>
          </a:xfrm>
        </p:spPr>
        <p:txBody>
          <a:bodyPr/>
          <a:lstStyle/>
          <a:p>
            <a:r>
              <a:rPr lang="da-DK" sz="3600" dirty="0"/>
              <a:t>Hvem og hvornår?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02D3B98-3DB4-4FF7-A218-178DDAB16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" t="10623" r="1962" b="3801"/>
          <a:stretch/>
        </p:blipFill>
        <p:spPr>
          <a:xfrm>
            <a:off x="287524" y="1403648"/>
            <a:ext cx="8568952" cy="440161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A79109D5-236C-4649-9043-01BF31CB84DD}"/>
              </a:ext>
            </a:extLst>
          </p:cNvPr>
          <p:cNvSpPr/>
          <p:nvPr/>
        </p:nvSpPr>
        <p:spPr>
          <a:xfrm>
            <a:off x="4211960" y="2132856"/>
            <a:ext cx="1800200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5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Kontortema">
  <a:themeElements>
    <a:clrScheme name="Custom 4">
      <a:dk1>
        <a:srgbClr val="000000"/>
      </a:dk1>
      <a:lt1>
        <a:srgbClr val="FFFFFF"/>
      </a:lt1>
      <a:dk2>
        <a:srgbClr val="005A7F"/>
      </a:dk2>
      <a:lt2>
        <a:srgbClr val="EEECE1"/>
      </a:lt2>
      <a:accent1>
        <a:srgbClr val="C3003B"/>
      </a:accent1>
      <a:accent2>
        <a:srgbClr val="A2C037"/>
      </a:accent2>
      <a:accent3>
        <a:srgbClr val="91C9F2"/>
      </a:accent3>
      <a:accent4>
        <a:srgbClr val="CBC6A1"/>
      </a:accent4>
      <a:accent5>
        <a:srgbClr val="FFC000"/>
      </a:accent5>
      <a:accent6>
        <a:srgbClr val="FE19FF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0589311a-ccdb-4133-814b-210fd44d3e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6E0C946FFAD04CA2298A9A2A9D14B2" ma:contentTypeVersion="14" ma:contentTypeDescription="Opret et nyt dokument." ma:contentTypeScope="" ma:versionID="6548de23adcbcdbab931a3eaedc4525f">
  <xsd:schema xmlns:xsd="http://www.w3.org/2001/XMLSchema" xmlns:xs="http://www.w3.org/2001/XMLSchema" xmlns:p="http://schemas.microsoft.com/office/2006/metadata/properties" xmlns:ns2="0589311a-ccdb-4133-814b-210fd44d3e5d" xmlns:ns3="85ebe5f5-7d1f-49b9-81a9-da877b90778c" targetNamespace="http://schemas.microsoft.com/office/2006/metadata/properties" ma:root="true" ma:fieldsID="14b80a26100f9f899e45967e1d42418a" ns2:_="" ns3:_="">
    <xsd:import namespace="0589311a-ccdb-4133-814b-210fd44d3e5d"/>
    <xsd:import namespace="85ebe5f5-7d1f-49b9-81a9-da877b907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ommenta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9311a-ccdb-4133-814b-210fd44d3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ommentar" ma:index="20" nillable="true" ma:displayName="Kommentar" ma:format="Dropdown" ma:internalName="Kommentar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be5f5-7d1f-49b9-81a9-da877b90778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7B421F-AAB9-41DE-8AB7-01943A5F0D3D}">
  <ds:schemaRefs>
    <ds:schemaRef ds:uri="http://purl.org/dc/dcmitype/"/>
    <ds:schemaRef ds:uri="0589311a-ccdb-4133-814b-210fd44d3e5d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85ebe5f5-7d1f-49b9-81a9-da877b90778c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1ACD701-FF26-4588-8433-59FC504C3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5A7B59-ABE5-4E4E-9777-403673807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89311a-ccdb-4133-814b-210fd44d3e5d"/>
    <ds:schemaRef ds:uri="85ebe5f5-7d1f-49b9-81a9-da877b9077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6333</TotalTime>
  <Words>1064</Words>
  <Application>Microsoft Office PowerPoint</Application>
  <PresentationFormat>Skærmshow (4:3)</PresentationFormat>
  <Paragraphs>170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27" baseType="lpstr">
      <vt:lpstr>Arial</vt:lpstr>
      <vt:lpstr>Calibri</vt:lpstr>
      <vt:lpstr>Kontortema</vt:lpstr>
      <vt:lpstr>Fjernvarme i Glostrup</vt:lpstr>
      <vt:lpstr>Hvem er Glostrup Forsyning?</vt:lpstr>
      <vt:lpstr>PowerPoint-præsentation</vt:lpstr>
      <vt:lpstr>Agenda</vt:lpstr>
      <vt:lpstr>Hvorfor fjernvarme nu?</vt:lpstr>
      <vt:lpstr>Hvorfor fjernvarme nu?</vt:lpstr>
      <vt:lpstr>Hvem og hvornår?</vt:lpstr>
      <vt:lpstr>Hvem og hvornår?</vt:lpstr>
      <vt:lpstr>Hvem og hvornår?</vt:lpstr>
      <vt:lpstr>Hvem og hvornår?</vt:lpstr>
      <vt:lpstr>Hvem og hvornår?</vt:lpstr>
      <vt:lpstr>Hvad koster det?   PLUS og BASIS</vt:lpstr>
      <vt:lpstr>PLUS og BASIS</vt:lpstr>
      <vt:lpstr>3 cases</vt:lpstr>
      <vt:lpstr>Standard hus</vt:lpstr>
      <vt:lpstr>Mindre hus</vt:lpstr>
      <vt:lpstr>Stort hus</vt:lpstr>
      <vt:lpstr>Hvordan ser det ud?</vt:lpstr>
      <vt:lpstr>PowerPoint-præsentation</vt:lpstr>
      <vt:lpstr>Hvad gør du nu?</vt:lpstr>
      <vt:lpstr>Hvad gør du nu?</vt:lpstr>
      <vt:lpstr>Tak for ordet</vt:lpstr>
      <vt:lpstr>Hvor kommer fjernvarmen fra?</vt:lpstr>
      <vt:lpstr>Varmeproduktion til VEKS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lj</dc:creator>
  <cp:lastModifiedBy>Mette Schönquist Tobiasen</cp:lastModifiedBy>
  <cp:revision>407</cp:revision>
  <cp:lastPrinted>2021-11-09T17:07:11Z</cp:lastPrinted>
  <dcterms:created xsi:type="dcterms:W3CDTF">2013-02-18T18:37:09Z</dcterms:created>
  <dcterms:modified xsi:type="dcterms:W3CDTF">2021-11-09T17:30:04Z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0x0101001F6E0C946FFAD04CA2298A9A2A9D14B2</vt:lpwstr>
  </property>
  <property fmtid="{D5CDD505-2E9C-101B-9397-08002B2CF9AE}" pid="3" name="Order">
    <vt:r8>13572500</vt:r8>
  </property>
</Properties>
</file>